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2706" userDrawn="1">
          <p15:clr>
            <a:srgbClr val="A4A3A4"/>
          </p15:clr>
        </p15:guide>
        <p15:guide id="5" pos="4974" userDrawn="1">
          <p15:clr>
            <a:srgbClr val="A4A3A4"/>
          </p15:clr>
        </p15:guide>
        <p15:guide id="6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AFF"/>
    <a:srgbClr val="009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  <p:guide pos="2706"/>
        <p:guide pos="497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水, 自然, 户外&#10;&#10;描述已自动生成">
            <a:extLst>
              <a:ext uri="{FF2B5EF4-FFF2-40B4-BE49-F238E27FC236}">
                <a16:creationId xmlns:a16="http://schemas.microsoft.com/office/drawing/2014/main" id="{02104E17-F5BA-4001-8E49-96E445E31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5405"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769233" y="1107440"/>
            <a:ext cx="6656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ROADSHOW PRESENTATION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54E5A-F067-4BE8-954C-FC9030BC149D}"/>
              </a:ext>
            </a:extLst>
          </p:cNvPr>
          <p:cNvSpPr/>
          <p:nvPr/>
        </p:nvSpPr>
        <p:spPr>
          <a:xfrm>
            <a:off x="769233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769233" y="288215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52EDE2-7B47-4438-9568-C58004CEC69B}"/>
              </a:ext>
            </a:extLst>
          </p:cNvPr>
          <p:cNvCxnSpPr>
            <a:cxnSpLocks/>
          </p:cNvCxnSpPr>
          <p:nvPr/>
        </p:nvCxnSpPr>
        <p:spPr>
          <a:xfrm>
            <a:off x="87775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769233" y="175377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互联网公司项目商业路演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AA6618-5D0F-44CA-A966-98D0A5AEDFB7}"/>
              </a:ext>
            </a:extLst>
          </p:cNvPr>
          <p:cNvSpPr txBox="1"/>
          <p:nvPr/>
        </p:nvSpPr>
        <p:spPr>
          <a:xfrm>
            <a:off x="782320" y="7315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</a:rPr>
              <a:t>我们是谁？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B93996-F448-40C1-A926-9C5C906F81B0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团队成员展示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65525-9717-45F0-B9E1-C0AD40A4D1A9}"/>
              </a:ext>
            </a:extLst>
          </p:cNvPr>
          <p:cNvSpPr/>
          <p:nvPr/>
        </p:nvSpPr>
        <p:spPr>
          <a:xfrm>
            <a:off x="874713" y="2082800"/>
            <a:ext cx="3270567" cy="32705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9BF2CF-9740-4CC6-8F8E-7AF0F31CD86D}"/>
              </a:ext>
            </a:extLst>
          </p:cNvPr>
          <p:cNvSpPr/>
          <p:nvPr/>
        </p:nvSpPr>
        <p:spPr>
          <a:xfrm>
            <a:off x="8046720" y="2082799"/>
            <a:ext cx="3270567" cy="32705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00799A-117D-437E-A9BD-784D697E5BA5}"/>
              </a:ext>
            </a:extLst>
          </p:cNvPr>
          <p:cNvSpPr/>
          <p:nvPr/>
        </p:nvSpPr>
        <p:spPr>
          <a:xfrm>
            <a:off x="4460716" y="2082800"/>
            <a:ext cx="3270567" cy="32705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811895-1A0C-4C11-AAA3-A5E28F0DA39B}"/>
              </a:ext>
            </a:extLst>
          </p:cNvPr>
          <p:cNvSpPr txBox="1"/>
          <p:nvPr/>
        </p:nvSpPr>
        <p:spPr>
          <a:xfrm>
            <a:off x="874713" y="5395000"/>
            <a:ext cx="99963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NAME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BB1CFE-73B7-432C-ADA1-40BBEBD17EFB}"/>
              </a:ext>
            </a:extLst>
          </p:cNvPr>
          <p:cNvSpPr txBox="1"/>
          <p:nvPr/>
        </p:nvSpPr>
        <p:spPr>
          <a:xfrm>
            <a:off x="4460716" y="5395000"/>
            <a:ext cx="99963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NAME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88B16C-B030-4B98-B71D-B68FEF76C941}"/>
              </a:ext>
            </a:extLst>
          </p:cNvPr>
          <p:cNvSpPr txBox="1"/>
          <p:nvPr/>
        </p:nvSpPr>
        <p:spPr>
          <a:xfrm>
            <a:off x="8046720" y="5395000"/>
            <a:ext cx="99963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</a:rPr>
              <a:t>NAME</a:t>
            </a:r>
            <a:endParaRPr lang="zh-CN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B40469-FC8D-42C6-B05F-9B4EE01C22A4}"/>
              </a:ext>
            </a:extLst>
          </p:cNvPr>
          <p:cNvSpPr txBox="1"/>
          <p:nvPr/>
        </p:nvSpPr>
        <p:spPr>
          <a:xfrm>
            <a:off x="874713" y="5858559"/>
            <a:ext cx="275973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/>
              <a:t>请输入个人介绍，一句话介绍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998729-0709-4052-946B-244D9ECAB96B}"/>
              </a:ext>
            </a:extLst>
          </p:cNvPr>
          <p:cNvSpPr txBox="1"/>
          <p:nvPr/>
        </p:nvSpPr>
        <p:spPr>
          <a:xfrm>
            <a:off x="4460716" y="5858559"/>
            <a:ext cx="275973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/>
              <a:t>请输入个人介绍，一句话介绍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D285BC-5C03-4C75-901E-6366968F1850}"/>
              </a:ext>
            </a:extLst>
          </p:cNvPr>
          <p:cNvSpPr txBox="1"/>
          <p:nvPr/>
        </p:nvSpPr>
        <p:spPr>
          <a:xfrm>
            <a:off x="8046720" y="5858559"/>
            <a:ext cx="275973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/>
              <a:t>请输入个人介绍，一句话介绍</a:t>
            </a:r>
          </a:p>
        </p:txBody>
      </p:sp>
    </p:spTree>
    <p:extLst>
      <p:ext uri="{BB962C8B-B14F-4D97-AF65-F5344CB8AC3E}">
        <p14:creationId xmlns:p14="http://schemas.microsoft.com/office/powerpoint/2010/main" val="359984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02880E1-6EC9-47C3-B4C3-3EE96F216A10}"/>
              </a:ext>
            </a:extLst>
          </p:cNvPr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</a:rPr>
              <a:t>市场分析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173C0-D19A-4819-8BFE-CA616B3A4574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团队成员展示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A7CE32-A3F3-4100-90D4-8FB6B190DA75}"/>
              </a:ext>
            </a:extLst>
          </p:cNvPr>
          <p:cNvSpPr/>
          <p:nvPr/>
        </p:nvSpPr>
        <p:spPr>
          <a:xfrm>
            <a:off x="874712" y="1932972"/>
            <a:ext cx="10442576" cy="4252872"/>
          </a:xfrm>
          <a:prstGeom prst="rect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9CFA73-0E34-4056-BC37-5494D328A5F1}"/>
              </a:ext>
            </a:extLst>
          </p:cNvPr>
          <p:cNvSpPr/>
          <p:nvPr/>
        </p:nvSpPr>
        <p:spPr>
          <a:xfrm>
            <a:off x="874712" y="2942205"/>
            <a:ext cx="7964488" cy="32436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BC2B56-B8A9-43F5-9492-05963D1E0B19}"/>
              </a:ext>
            </a:extLst>
          </p:cNvPr>
          <p:cNvSpPr/>
          <p:nvPr/>
        </p:nvSpPr>
        <p:spPr>
          <a:xfrm>
            <a:off x="874712" y="4282848"/>
            <a:ext cx="4672648" cy="1902995"/>
          </a:xfrm>
          <a:prstGeom prst="rect">
            <a:avLst/>
          </a:prstGeom>
          <a:solidFill>
            <a:srgbClr val="009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114362-0D55-4E88-BA56-C66AFFBA8BF8}"/>
              </a:ext>
            </a:extLst>
          </p:cNvPr>
          <p:cNvSpPr txBox="1"/>
          <p:nvPr/>
        </p:nvSpPr>
        <p:spPr>
          <a:xfrm>
            <a:off x="10364131" y="156140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单位：万元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4FFB0E-B6AF-4D80-88EC-3C92F7B1DA78}"/>
              </a:ext>
            </a:extLst>
          </p:cNvPr>
          <p:cNvSpPr txBox="1"/>
          <p:nvPr/>
        </p:nvSpPr>
        <p:spPr>
          <a:xfrm>
            <a:off x="3975033" y="4822686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</a:rPr>
              <a:t>200W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BC6DD5-E9F8-4E02-AC69-45A4F307ECDC}"/>
              </a:ext>
            </a:extLst>
          </p:cNvPr>
          <p:cNvSpPr txBox="1"/>
          <p:nvPr/>
        </p:nvSpPr>
        <p:spPr>
          <a:xfrm>
            <a:off x="4633867" y="454507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市场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31509C-6C4B-4AD2-AB2D-A66BCC7B4C14}"/>
              </a:ext>
            </a:extLst>
          </p:cNvPr>
          <p:cNvSpPr txBox="1"/>
          <p:nvPr/>
        </p:nvSpPr>
        <p:spPr>
          <a:xfrm>
            <a:off x="7201163" y="3534906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</a:rPr>
              <a:t>600W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51450F-1B4F-4288-82D7-BBAFCE46170D}"/>
              </a:ext>
            </a:extLst>
          </p:cNvPr>
          <p:cNvSpPr txBox="1"/>
          <p:nvPr/>
        </p:nvSpPr>
        <p:spPr>
          <a:xfrm>
            <a:off x="7859997" y="325729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</a:rPr>
              <a:t>B</a:t>
            </a:r>
            <a:r>
              <a:rPr lang="zh-CN" altLang="en-US" sz="1600" dirty="0">
                <a:solidFill>
                  <a:schemeClr val="bg1"/>
                </a:solidFill>
              </a:rPr>
              <a:t>市场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53A1BB-5701-4F93-A79E-F126B29222BA}"/>
              </a:ext>
            </a:extLst>
          </p:cNvPr>
          <p:cNvSpPr txBox="1"/>
          <p:nvPr/>
        </p:nvSpPr>
        <p:spPr>
          <a:xfrm>
            <a:off x="9387395" y="249858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</a:rPr>
              <a:t>1000W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9F5076-DBCA-42AA-8AFF-08310C8C5CDF}"/>
              </a:ext>
            </a:extLst>
          </p:cNvPr>
          <p:cNvSpPr txBox="1"/>
          <p:nvPr/>
        </p:nvSpPr>
        <p:spPr>
          <a:xfrm>
            <a:off x="10291488" y="2220973"/>
            <a:ext cx="742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</a:rPr>
              <a:t>C</a:t>
            </a:r>
            <a:r>
              <a:rPr lang="zh-CN" altLang="en-US" sz="1600" dirty="0">
                <a:solidFill>
                  <a:schemeClr val="bg1"/>
                </a:solidFill>
              </a:rPr>
              <a:t>市场</a:t>
            </a:r>
          </a:p>
        </p:txBody>
      </p:sp>
    </p:spTree>
    <p:extLst>
      <p:ext uri="{BB962C8B-B14F-4D97-AF65-F5344CB8AC3E}">
        <p14:creationId xmlns:p14="http://schemas.microsoft.com/office/powerpoint/2010/main" val="381851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自然, 水, 户外&#10;&#10;描述已自动生成">
            <a:extLst>
              <a:ext uri="{FF2B5EF4-FFF2-40B4-BE49-F238E27FC236}">
                <a16:creationId xmlns:a16="http://schemas.microsoft.com/office/drawing/2014/main" id="{5F398C6B-996D-4ED3-A1C4-D68400708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E7BEE-DB50-4B11-AC34-475024C68A5B}"/>
              </a:ext>
            </a:extLst>
          </p:cNvPr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市场痛点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E7331-47CB-47A0-B0FE-5ECA7D554464}"/>
              </a:ext>
            </a:extLst>
          </p:cNvPr>
          <p:cNvSpPr txBox="1"/>
          <p:nvPr/>
        </p:nvSpPr>
        <p:spPr>
          <a:xfrm>
            <a:off x="782320" y="1316295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请一句话描述市场中存在的需求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8B0BE8-845A-4C3C-B6FA-2A852D5463D7}"/>
              </a:ext>
            </a:extLst>
          </p:cNvPr>
          <p:cNvSpPr/>
          <p:nvPr/>
        </p:nvSpPr>
        <p:spPr>
          <a:xfrm>
            <a:off x="0" y="4514127"/>
            <a:ext cx="7896225" cy="1215341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DA0188-CAF0-4026-B1F8-5BC27C80C676}"/>
              </a:ext>
            </a:extLst>
          </p:cNvPr>
          <p:cNvSpPr txBox="1"/>
          <p:nvPr/>
        </p:nvSpPr>
        <p:spPr>
          <a:xfrm>
            <a:off x="782320" y="4952520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请一句话描述市场中存在的需求</a:t>
            </a:r>
          </a:p>
        </p:txBody>
      </p:sp>
    </p:spTree>
    <p:extLst>
      <p:ext uri="{BB962C8B-B14F-4D97-AF65-F5344CB8AC3E}">
        <p14:creationId xmlns:p14="http://schemas.microsoft.com/office/powerpoint/2010/main" val="85327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C3FBFCC-5075-498A-A139-D5E9DE61B57E}"/>
              </a:ext>
            </a:extLst>
          </p:cNvPr>
          <p:cNvSpPr/>
          <p:nvPr/>
        </p:nvSpPr>
        <p:spPr>
          <a:xfrm>
            <a:off x="0" y="3356819"/>
            <a:ext cx="11609895" cy="960699"/>
          </a:xfrm>
          <a:custGeom>
            <a:avLst/>
            <a:gdLst>
              <a:gd name="connsiteX0" fmla="*/ 0 w 11609895"/>
              <a:gd name="connsiteY0" fmla="*/ 0 h 960699"/>
              <a:gd name="connsiteX1" fmla="*/ 10946475 w 11609895"/>
              <a:gd name="connsiteY1" fmla="*/ 0 h 960699"/>
              <a:gd name="connsiteX2" fmla="*/ 11312616 w 11609895"/>
              <a:gd name="connsiteY2" fmla="*/ 0 h 960699"/>
              <a:gd name="connsiteX3" fmla="*/ 11317288 w 11609895"/>
              <a:gd name="connsiteY3" fmla="*/ 0 h 960699"/>
              <a:gd name="connsiteX4" fmla="*/ 11317288 w 11609895"/>
              <a:gd name="connsiteY4" fmla="*/ 471 h 960699"/>
              <a:gd name="connsiteX5" fmla="*/ 11372528 w 11609895"/>
              <a:gd name="connsiteY5" fmla="*/ 6040 h 960699"/>
              <a:gd name="connsiteX6" fmla="*/ 11609895 w 11609895"/>
              <a:gd name="connsiteY6" fmla="*/ 297279 h 960699"/>
              <a:gd name="connsiteX7" fmla="*/ 11609895 w 11609895"/>
              <a:gd name="connsiteY7" fmla="*/ 663420 h 960699"/>
              <a:gd name="connsiteX8" fmla="*/ 11609892 w 11609895"/>
              <a:gd name="connsiteY8" fmla="*/ 663435 h 960699"/>
              <a:gd name="connsiteX9" fmla="*/ 11609892 w 11609895"/>
              <a:gd name="connsiteY9" fmla="*/ 960699 h 960699"/>
              <a:gd name="connsiteX10" fmla="*/ 11317288 w 11609895"/>
              <a:gd name="connsiteY10" fmla="*/ 960699 h 960699"/>
              <a:gd name="connsiteX11" fmla="*/ 11312616 w 11609895"/>
              <a:gd name="connsiteY11" fmla="*/ 960699 h 960699"/>
              <a:gd name="connsiteX12" fmla="*/ 10946475 w 11609895"/>
              <a:gd name="connsiteY12" fmla="*/ 960699 h 960699"/>
              <a:gd name="connsiteX13" fmla="*/ 9985247 w 11609895"/>
              <a:gd name="connsiteY13" fmla="*/ 960699 h 960699"/>
              <a:gd name="connsiteX14" fmla="*/ 0 w 11609895"/>
              <a:gd name="connsiteY14" fmla="*/ 960699 h 96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09895" h="960699">
                <a:moveTo>
                  <a:pt x="0" y="0"/>
                </a:moveTo>
                <a:lnTo>
                  <a:pt x="10946475" y="0"/>
                </a:lnTo>
                <a:lnTo>
                  <a:pt x="11312616" y="0"/>
                </a:lnTo>
                <a:lnTo>
                  <a:pt x="11317288" y="0"/>
                </a:lnTo>
                <a:lnTo>
                  <a:pt x="11317288" y="471"/>
                </a:lnTo>
                <a:lnTo>
                  <a:pt x="11372528" y="6040"/>
                </a:lnTo>
                <a:cubicBezTo>
                  <a:pt x="11507993" y="33760"/>
                  <a:pt x="11609895" y="153619"/>
                  <a:pt x="11609895" y="297279"/>
                </a:cubicBezTo>
                <a:lnTo>
                  <a:pt x="11609895" y="663420"/>
                </a:lnTo>
                <a:lnTo>
                  <a:pt x="11609892" y="663435"/>
                </a:lnTo>
                <a:lnTo>
                  <a:pt x="11609892" y="960699"/>
                </a:lnTo>
                <a:lnTo>
                  <a:pt x="11317288" y="960699"/>
                </a:lnTo>
                <a:lnTo>
                  <a:pt x="11312616" y="960699"/>
                </a:lnTo>
                <a:lnTo>
                  <a:pt x="10946475" y="960699"/>
                </a:lnTo>
                <a:lnTo>
                  <a:pt x="9985247" y="960699"/>
                </a:lnTo>
                <a:lnTo>
                  <a:pt x="0" y="96069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51E7C3-6C4C-4B11-8CFA-9CB83D41F943}"/>
              </a:ext>
            </a:extLst>
          </p:cNvPr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</a:rPr>
              <a:t>企业历程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BE677-962D-4D03-9565-C97FE5828E04}"/>
              </a:ext>
            </a:extLst>
          </p:cNvPr>
          <p:cNvSpPr txBox="1"/>
          <p:nvPr/>
        </p:nvSpPr>
        <p:spPr>
          <a:xfrm>
            <a:off x="782320" y="1316295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按时间节点对企业故事进行呈现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5BE2ED0-1117-4DC2-955C-4BDE0D89FA1F}"/>
              </a:ext>
            </a:extLst>
          </p:cNvPr>
          <p:cNvCxnSpPr/>
          <p:nvPr/>
        </p:nvCxnSpPr>
        <p:spPr>
          <a:xfrm>
            <a:off x="1481559" y="4127500"/>
            <a:ext cx="0" cy="772610"/>
          </a:xfrm>
          <a:prstGeom prst="line">
            <a:avLst/>
          </a:prstGeom>
          <a:ln>
            <a:solidFill>
              <a:srgbClr val="009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441FE185-A250-4C66-A6CE-15B7B351416E}"/>
              </a:ext>
            </a:extLst>
          </p:cNvPr>
          <p:cNvSpPr/>
          <p:nvPr/>
        </p:nvSpPr>
        <p:spPr>
          <a:xfrm>
            <a:off x="1423685" y="4079787"/>
            <a:ext cx="115745" cy="115745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C1747F3-D5EE-4B76-80A2-450052A3DBB0}"/>
              </a:ext>
            </a:extLst>
          </p:cNvPr>
          <p:cNvSpPr txBox="1"/>
          <p:nvPr/>
        </p:nvSpPr>
        <p:spPr>
          <a:xfrm>
            <a:off x="1134977" y="3648566"/>
            <a:ext cx="69762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2009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5375B1F-44EC-4029-ABF5-6DA67EE73E67}"/>
              </a:ext>
            </a:extLst>
          </p:cNvPr>
          <p:cNvGrpSpPr/>
          <p:nvPr/>
        </p:nvGrpSpPr>
        <p:grpSpPr>
          <a:xfrm>
            <a:off x="4876249" y="4079787"/>
            <a:ext cx="115745" cy="820323"/>
            <a:chOff x="1423685" y="3686087"/>
            <a:chExt cx="115745" cy="820323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DE0C44F-69D1-40A7-9B1D-9AF35884CD5D}"/>
                </a:ext>
              </a:extLst>
            </p:cNvPr>
            <p:cNvCxnSpPr/>
            <p:nvPr/>
          </p:nvCxnSpPr>
          <p:spPr>
            <a:xfrm>
              <a:off x="1481559" y="3733800"/>
              <a:ext cx="0" cy="772610"/>
            </a:xfrm>
            <a:prstGeom prst="line">
              <a:avLst/>
            </a:prstGeom>
            <a:ln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4B84114-D650-44D3-BD73-BB76E6967C45}"/>
                </a:ext>
              </a:extLst>
            </p:cNvPr>
            <p:cNvSpPr/>
            <p:nvPr/>
          </p:nvSpPr>
          <p:spPr>
            <a:xfrm>
              <a:off x="1423685" y="3686087"/>
              <a:ext cx="115745" cy="11574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606DC58-15AC-4B63-885A-0BCF8A7874AD}"/>
              </a:ext>
            </a:extLst>
          </p:cNvPr>
          <p:cNvGrpSpPr/>
          <p:nvPr/>
        </p:nvGrpSpPr>
        <p:grpSpPr>
          <a:xfrm>
            <a:off x="8328813" y="4079787"/>
            <a:ext cx="115745" cy="820323"/>
            <a:chOff x="1423685" y="3686087"/>
            <a:chExt cx="115745" cy="820323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B7B3936-4473-4AD5-9326-54B0CAFC4E9F}"/>
                </a:ext>
              </a:extLst>
            </p:cNvPr>
            <p:cNvCxnSpPr/>
            <p:nvPr/>
          </p:nvCxnSpPr>
          <p:spPr>
            <a:xfrm>
              <a:off x="1481559" y="3733800"/>
              <a:ext cx="0" cy="772610"/>
            </a:xfrm>
            <a:prstGeom prst="line">
              <a:avLst/>
            </a:prstGeom>
            <a:ln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032E874-6084-4D7F-A2A4-6B7B2AE33C49}"/>
                </a:ext>
              </a:extLst>
            </p:cNvPr>
            <p:cNvSpPr/>
            <p:nvPr/>
          </p:nvSpPr>
          <p:spPr>
            <a:xfrm>
              <a:off x="1423685" y="3686087"/>
              <a:ext cx="115745" cy="11574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93A7C88-2F6B-4C40-AE77-C74D7D1B0971}"/>
              </a:ext>
            </a:extLst>
          </p:cNvPr>
          <p:cNvGrpSpPr/>
          <p:nvPr/>
        </p:nvGrpSpPr>
        <p:grpSpPr>
          <a:xfrm flipV="1">
            <a:off x="3149967" y="2825880"/>
            <a:ext cx="115745" cy="820323"/>
            <a:chOff x="1423685" y="3686087"/>
            <a:chExt cx="115745" cy="820323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FBEFEA7-0E67-41D6-8001-05B3E15DE96B}"/>
                </a:ext>
              </a:extLst>
            </p:cNvPr>
            <p:cNvCxnSpPr/>
            <p:nvPr/>
          </p:nvCxnSpPr>
          <p:spPr>
            <a:xfrm>
              <a:off x="1481559" y="3733800"/>
              <a:ext cx="0" cy="772610"/>
            </a:xfrm>
            <a:prstGeom prst="line">
              <a:avLst/>
            </a:prstGeom>
            <a:ln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B73F589-7BF8-4160-B16D-56733621D250}"/>
                </a:ext>
              </a:extLst>
            </p:cNvPr>
            <p:cNvSpPr/>
            <p:nvPr/>
          </p:nvSpPr>
          <p:spPr>
            <a:xfrm>
              <a:off x="1423685" y="3686087"/>
              <a:ext cx="115745" cy="11574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F2F14D4-0114-44BA-A4DD-3DD66E77BE77}"/>
              </a:ext>
            </a:extLst>
          </p:cNvPr>
          <p:cNvGrpSpPr/>
          <p:nvPr/>
        </p:nvGrpSpPr>
        <p:grpSpPr>
          <a:xfrm flipV="1">
            <a:off x="6602531" y="2825880"/>
            <a:ext cx="115745" cy="820323"/>
            <a:chOff x="1423685" y="3686087"/>
            <a:chExt cx="115745" cy="820323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E8C07A60-665C-4E6E-8825-110BA6246C43}"/>
                </a:ext>
              </a:extLst>
            </p:cNvPr>
            <p:cNvCxnSpPr/>
            <p:nvPr/>
          </p:nvCxnSpPr>
          <p:spPr>
            <a:xfrm>
              <a:off x="1481559" y="3733800"/>
              <a:ext cx="0" cy="772610"/>
            </a:xfrm>
            <a:prstGeom prst="line">
              <a:avLst/>
            </a:prstGeom>
            <a:ln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FB0D611-8A23-481F-A315-F36BDBD3B6ED}"/>
                </a:ext>
              </a:extLst>
            </p:cNvPr>
            <p:cNvSpPr/>
            <p:nvPr/>
          </p:nvSpPr>
          <p:spPr>
            <a:xfrm>
              <a:off x="1423685" y="3686087"/>
              <a:ext cx="115745" cy="11574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117FFAF-8E93-47DA-89AC-A2C9A3E43757}"/>
              </a:ext>
            </a:extLst>
          </p:cNvPr>
          <p:cNvGrpSpPr/>
          <p:nvPr/>
        </p:nvGrpSpPr>
        <p:grpSpPr>
          <a:xfrm flipV="1">
            <a:off x="10055096" y="2825880"/>
            <a:ext cx="115745" cy="820323"/>
            <a:chOff x="1423685" y="3686087"/>
            <a:chExt cx="115745" cy="820323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9EBB23A-A805-41F1-AE95-7F841C5AEB2E}"/>
                </a:ext>
              </a:extLst>
            </p:cNvPr>
            <p:cNvCxnSpPr/>
            <p:nvPr/>
          </p:nvCxnSpPr>
          <p:spPr>
            <a:xfrm>
              <a:off x="1481559" y="3733800"/>
              <a:ext cx="0" cy="772610"/>
            </a:xfrm>
            <a:prstGeom prst="line">
              <a:avLst/>
            </a:prstGeom>
            <a:ln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6005F64-A5C6-4E29-8E5B-F416939F44CE}"/>
                </a:ext>
              </a:extLst>
            </p:cNvPr>
            <p:cNvSpPr/>
            <p:nvPr/>
          </p:nvSpPr>
          <p:spPr>
            <a:xfrm>
              <a:off x="1423685" y="3686087"/>
              <a:ext cx="115745" cy="11574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2C79074F-D5C3-434D-B4E0-8C7FCA950FC9}"/>
              </a:ext>
            </a:extLst>
          </p:cNvPr>
          <p:cNvSpPr txBox="1"/>
          <p:nvPr/>
        </p:nvSpPr>
        <p:spPr>
          <a:xfrm>
            <a:off x="2861345" y="3648566"/>
            <a:ext cx="68050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81DB9B5-57B7-48C8-84AB-86AEB47D56A2}"/>
              </a:ext>
            </a:extLst>
          </p:cNvPr>
          <p:cNvSpPr txBox="1"/>
          <p:nvPr/>
        </p:nvSpPr>
        <p:spPr>
          <a:xfrm>
            <a:off x="4585979" y="3648566"/>
            <a:ext cx="69762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5571888-5818-4942-8292-AACC2F7DE604}"/>
              </a:ext>
            </a:extLst>
          </p:cNvPr>
          <p:cNvSpPr txBox="1"/>
          <p:nvPr/>
        </p:nvSpPr>
        <p:spPr>
          <a:xfrm>
            <a:off x="6312347" y="3648566"/>
            <a:ext cx="69762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2E22B83-087C-433E-AD50-2A30A1E7D41A}"/>
              </a:ext>
            </a:extLst>
          </p:cNvPr>
          <p:cNvSpPr txBox="1"/>
          <p:nvPr/>
        </p:nvSpPr>
        <p:spPr>
          <a:xfrm>
            <a:off x="8036981" y="3648566"/>
            <a:ext cx="69762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678309-D2F2-4127-A448-BD3A9FE2BFB9}"/>
              </a:ext>
            </a:extLst>
          </p:cNvPr>
          <p:cNvSpPr txBox="1"/>
          <p:nvPr/>
        </p:nvSpPr>
        <p:spPr>
          <a:xfrm>
            <a:off x="9763349" y="3648566"/>
            <a:ext cx="69762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55F247-FBF6-4150-98A5-C1D4DD6F15DF}"/>
              </a:ext>
            </a:extLst>
          </p:cNvPr>
          <p:cNvSpPr txBox="1"/>
          <p:nvPr/>
        </p:nvSpPr>
        <p:spPr>
          <a:xfrm>
            <a:off x="864022" y="4994399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A0E4F7-ADF5-48C5-AB28-A8FEBA9DAFDB}"/>
              </a:ext>
            </a:extLst>
          </p:cNvPr>
          <p:cNvSpPr txBox="1"/>
          <p:nvPr/>
        </p:nvSpPr>
        <p:spPr>
          <a:xfrm>
            <a:off x="864022" y="5363731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D11509F-2177-4C93-AB67-A7D245949F7A}"/>
              </a:ext>
            </a:extLst>
          </p:cNvPr>
          <p:cNvSpPr txBox="1"/>
          <p:nvPr/>
        </p:nvSpPr>
        <p:spPr>
          <a:xfrm>
            <a:off x="4387840" y="4994399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A680920-9DF1-48C0-A129-31AD7033FE66}"/>
              </a:ext>
            </a:extLst>
          </p:cNvPr>
          <p:cNvSpPr txBox="1"/>
          <p:nvPr/>
        </p:nvSpPr>
        <p:spPr>
          <a:xfrm>
            <a:off x="4387840" y="5363731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19981DE-77F2-4E4B-AE53-0E21FC7FB292}"/>
              </a:ext>
            </a:extLst>
          </p:cNvPr>
          <p:cNvSpPr txBox="1"/>
          <p:nvPr/>
        </p:nvSpPr>
        <p:spPr>
          <a:xfrm>
            <a:off x="7911658" y="4994399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8E9EABB-834B-4B08-BA4B-4D781889F4AB}"/>
              </a:ext>
            </a:extLst>
          </p:cNvPr>
          <p:cNvSpPr txBox="1"/>
          <p:nvPr/>
        </p:nvSpPr>
        <p:spPr>
          <a:xfrm>
            <a:off x="7911658" y="5363731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74E08E-15DC-4324-8686-4035CAAC5EB0}"/>
              </a:ext>
            </a:extLst>
          </p:cNvPr>
          <p:cNvSpPr txBox="1"/>
          <p:nvPr/>
        </p:nvSpPr>
        <p:spPr>
          <a:xfrm>
            <a:off x="2680122" y="2142838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2D7029-620E-4E9A-B2CD-600377F9D990}"/>
              </a:ext>
            </a:extLst>
          </p:cNvPr>
          <p:cNvSpPr txBox="1"/>
          <p:nvPr/>
        </p:nvSpPr>
        <p:spPr>
          <a:xfrm>
            <a:off x="2680122" y="2512170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5E4349F-2D71-412F-B7DA-54B8BE7203E1}"/>
              </a:ext>
            </a:extLst>
          </p:cNvPr>
          <p:cNvSpPr txBox="1"/>
          <p:nvPr/>
        </p:nvSpPr>
        <p:spPr>
          <a:xfrm>
            <a:off x="6203940" y="2142838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73E7E16-786A-47B2-B2D7-CD24E713FABD}"/>
              </a:ext>
            </a:extLst>
          </p:cNvPr>
          <p:cNvSpPr txBox="1"/>
          <p:nvPr/>
        </p:nvSpPr>
        <p:spPr>
          <a:xfrm>
            <a:off x="6203940" y="2512170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11414ED-A281-45C2-A236-BF274F230C60}"/>
              </a:ext>
            </a:extLst>
          </p:cNvPr>
          <p:cNvSpPr txBox="1"/>
          <p:nvPr/>
        </p:nvSpPr>
        <p:spPr>
          <a:xfrm>
            <a:off x="9727758" y="2142838"/>
            <a:ext cx="101566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事件名称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E98F611-B03A-4322-937B-CF4326B1C1A2}"/>
              </a:ext>
            </a:extLst>
          </p:cNvPr>
          <p:cNvSpPr txBox="1"/>
          <p:nvPr/>
        </p:nvSpPr>
        <p:spPr>
          <a:xfrm>
            <a:off x="9727758" y="2512170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/>
              <a:t>请输入文字进行描述</a:t>
            </a:r>
          </a:p>
        </p:txBody>
      </p:sp>
    </p:spTree>
    <p:extLst>
      <p:ext uri="{BB962C8B-B14F-4D97-AF65-F5344CB8AC3E}">
        <p14:creationId xmlns:p14="http://schemas.microsoft.com/office/powerpoint/2010/main" val="428177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474E2E-8C3E-4D99-80D8-C2CFE50419F1}"/>
              </a:ext>
            </a:extLst>
          </p:cNvPr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</a:rPr>
              <a:t>运营模式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C790B3-7DCE-4725-9068-437F55F4B885}"/>
              </a:ext>
            </a:extLst>
          </p:cNvPr>
          <p:cNvSpPr txBox="1"/>
          <p:nvPr/>
        </p:nvSpPr>
        <p:spPr>
          <a:xfrm>
            <a:off x="782320" y="131629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请输入企业的典型运营模式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98F285-8FD5-4A5A-A90B-2DC6E57A97D9}"/>
              </a:ext>
            </a:extLst>
          </p:cNvPr>
          <p:cNvGrpSpPr/>
          <p:nvPr/>
        </p:nvGrpSpPr>
        <p:grpSpPr>
          <a:xfrm>
            <a:off x="4074476" y="1876579"/>
            <a:ext cx="4043048" cy="3816043"/>
            <a:chOff x="3703615" y="1631255"/>
            <a:chExt cx="4784770" cy="451611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1FB55CAF-0D6A-48D9-95AA-E222F6F39F6C}"/>
                </a:ext>
              </a:extLst>
            </p:cNvPr>
            <p:cNvSpPr/>
            <p:nvPr/>
          </p:nvSpPr>
          <p:spPr>
            <a:xfrm>
              <a:off x="4706425" y="1631255"/>
              <a:ext cx="2779150" cy="277915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044598A-6CD5-41E0-945B-3B5DE97B2A9D}"/>
                </a:ext>
              </a:extLst>
            </p:cNvPr>
            <p:cNvSpPr/>
            <p:nvPr/>
          </p:nvSpPr>
          <p:spPr>
            <a:xfrm>
              <a:off x="5709235" y="3368224"/>
              <a:ext cx="2779150" cy="277915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5FD8741-F426-4E2F-B7A7-B338F46D3AE7}"/>
                </a:ext>
              </a:extLst>
            </p:cNvPr>
            <p:cNvSpPr/>
            <p:nvPr/>
          </p:nvSpPr>
          <p:spPr>
            <a:xfrm>
              <a:off x="3703615" y="3368224"/>
              <a:ext cx="2779150" cy="277915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26B36-79D3-4630-B111-A75DC30D6FE5}"/>
              </a:ext>
            </a:extLst>
          </p:cNvPr>
          <p:cNvSpPr txBox="1"/>
          <p:nvPr/>
        </p:nvSpPr>
        <p:spPr>
          <a:xfrm>
            <a:off x="5644594" y="25280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模式</a:t>
            </a:r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3521E5-6D63-4801-81DA-1A9F7B046E2B}"/>
              </a:ext>
            </a:extLst>
          </p:cNvPr>
          <p:cNvSpPr txBox="1"/>
          <p:nvPr/>
        </p:nvSpPr>
        <p:spPr>
          <a:xfrm>
            <a:off x="4598597" y="440261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模式</a:t>
            </a:r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56AF48-D8F4-44DB-9746-F7B112D03E03}"/>
              </a:ext>
            </a:extLst>
          </p:cNvPr>
          <p:cNvSpPr txBox="1"/>
          <p:nvPr/>
        </p:nvSpPr>
        <p:spPr>
          <a:xfrm>
            <a:off x="6690591" y="440261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模式</a:t>
            </a:r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B97A2FE-D772-45F0-8C4F-EED3B4BAFE95}"/>
              </a:ext>
            </a:extLst>
          </p:cNvPr>
          <p:cNvCxnSpPr/>
          <p:nvPr/>
        </p:nvCxnSpPr>
        <p:spPr>
          <a:xfrm flipV="1">
            <a:off x="6096000" y="1485572"/>
            <a:ext cx="0" cy="1042518"/>
          </a:xfrm>
          <a:prstGeom prst="line">
            <a:avLst/>
          </a:prstGeom>
          <a:ln>
            <a:solidFill>
              <a:srgbClr val="0094C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35A1E0F-6B27-4A9F-BE97-DA304E41C882}"/>
              </a:ext>
            </a:extLst>
          </p:cNvPr>
          <p:cNvCxnSpPr>
            <a:cxnSpLocks/>
          </p:cNvCxnSpPr>
          <p:nvPr/>
        </p:nvCxnSpPr>
        <p:spPr>
          <a:xfrm rot="5400000" flipV="1">
            <a:off x="8117524" y="4040857"/>
            <a:ext cx="0" cy="1042518"/>
          </a:xfrm>
          <a:prstGeom prst="line">
            <a:avLst/>
          </a:prstGeom>
          <a:ln>
            <a:solidFill>
              <a:srgbClr val="0094C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0F0FE35-076F-4858-99A3-D991483C9C3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77338" y="4076462"/>
            <a:ext cx="0" cy="1042518"/>
          </a:xfrm>
          <a:prstGeom prst="line">
            <a:avLst/>
          </a:prstGeom>
          <a:ln>
            <a:solidFill>
              <a:srgbClr val="0094C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390593E-F330-485B-98B2-EA4C63EF786E}"/>
              </a:ext>
            </a:extLst>
          </p:cNvPr>
          <p:cNvSpPr txBox="1"/>
          <p:nvPr/>
        </p:nvSpPr>
        <p:spPr>
          <a:xfrm>
            <a:off x="5285521" y="99610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请输入文字描述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27D085-04F9-4DDD-877E-147B6F418C0D}"/>
              </a:ext>
            </a:extLst>
          </p:cNvPr>
          <p:cNvSpPr txBox="1"/>
          <p:nvPr/>
        </p:nvSpPr>
        <p:spPr>
          <a:xfrm>
            <a:off x="1743483" y="443339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请输入文字描述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5558C7-25E1-42BC-A371-450D7D3D2351}"/>
              </a:ext>
            </a:extLst>
          </p:cNvPr>
          <p:cNvSpPr txBox="1"/>
          <p:nvPr/>
        </p:nvSpPr>
        <p:spPr>
          <a:xfrm>
            <a:off x="8827560" y="443339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请输入文字描述</a:t>
            </a:r>
          </a:p>
        </p:txBody>
      </p:sp>
    </p:spTree>
    <p:extLst>
      <p:ext uri="{BB962C8B-B14F-4D97-AF65-F5344CB8AC3E}">
        <p14:creationId xmlns:p14="http://schemas.microsoft.com/office/powerpoint/2010/main" val="171347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D125CB-DB41-44B6-AC71-699C4792BD31}"/>
              </a:ext>
            </a:extLst>
          </p:cNvPr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</a:rPr>
              <a:t>融资需求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EC9DCC-3799-4910-83E4-A977E4025A29}"/>
              </a:ext>
            </a:extLst>
          </p:cNvPr>
          <p:cNvSpPr txBox="1"/>
          <p:nvPr/>
        </p:nvSpPr>
        <p:spPr>
          <a:xfrm>
            <a:off x="782320" y="1316295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请说明融资的用途或资金缺口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9FD9972-9183-4130-A42C-4B0949FC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69980"/>
              </p:ext>
            </p:extLst>
          </p:nvPr>
        </p:nvGraphicFramePr>
        <p:xfrm>
          <a:off x="874713" y="2239624"/>
          <a:ext cx="10443525" cy="3582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705">
                  <a:extLst>
                    <a:ext uri="{9D8B030D-6E8A-4147-A177-3AD203B41FA5}">
                      <a16:colId xmlns:a16="http://schemas.microsoft.com/office/drawing/2014/main" val="965708256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531194389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278109763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501227084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1607038894"/>
                    </a:ext>
                  </a:extLst>
                </a:gridCol>
              </a:tblGrid>
              <a:tr h="597009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资金用途</a:t>
                      </a:r>
                      <a:r>
                        <a:rPr lang="en-US" altLang="zh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14783.3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93835"/>
                  </a:ext>
                </a:extLst>
              </a:tr>
              <a:tr h="597009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资金用途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02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21478.5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539640"/>
                  </a:ext>
                </a:extLst>
              </a:tr>
              <a:tr h="597009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资金用途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03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1488.6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8232"/>
                  </a:ext>
                </a:extLst>
              </a:tr>
              <a:tr h="597009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资金用途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04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21477.9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22630"/>
                  </a:ext>
                </a:extLst>
              </a:tr>
              <a:tr h="597009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资金用途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54787.6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0512"/>
                  </a:ext>
                </a:extLst>
              </a:tr>
              <a:tr h="597009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rgbClr val="00B0F0"/>
                          </a:solidFill>
                        </a:rPr>
                        <a:t>融资总计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>
                          <a:solidFill>
                            <a:srgbClr val="00B0F0"/>
                          </a:solidFill>
                        </a:rPr>
                        <a:t>2147.3</a:t>
                      </a:r>
                      <a:endParaRPr lang="zh-CN" alt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09578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4999E81-F6F4-4EEA-9C9E-9CC59635FFB6}"/>
              </a:ext>
            </a:extLst>
          </p:cNvPr>
          <p:cNvSpPr txBox="1"/>
          <p:nvPr/>
        </p:nvSpPr>
        <p:spPr>
          <a:xfrm>
            <a:off x="10432711" y="190684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单位：万元</a:t>
            </a:r>
          </a:p>
        </p:txBody>
      </p:sp>
    </p:spTree>
    <p:extLst>
      <p:ext uri="{BB962C8B-B14F-4D97-AF65-F5344CB8AC3E}">
        <p14:creationId xmlns:p14="http://schemas.microsoft.com/office/powerpoint/2010/main" val="252214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水, 自然, 户外&#10;&#10;描述已自动生成">
            <a:extLst>
              <a:ext uri="{FF2B5EF4-FFF2-40B4-BE49-F238E27FC236}">
                <a16:creationId xmlns:a16="http://schemas.microsoft.com/office/drawing/2014/main" id="{DC447ED4-E9C6-4C01-B2E4-92D06E54A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5405"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C5B42F-137E-4A25-BEF7-6FE520D045D6}"/>
              </a:ext>
            </a:extLst>
          </p:cNvPr>
          <p:cNvSpPr txBox="1"/>
          <p:nvPr/>
        </p:nvSpPr>
        <p:spPr>
          <a:xfrm>
            <a:off x="800378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BD4E6F-384C-496F-BBD1-739B17FF8601}"/>
              </a:ext>
            </a:extLst>
          </p:cNvPr>
          <p:cNvSpPr txBox="1"/>
          <p:nvPr/>
        </p:nvSpPr>
        <p:spPr>
          <a:xfrm>
            <a:off x="800378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9ADCFD-E2B4-4B5B-9DC8-2A9DB2FF916A}"/>
              </a:ext>
            </a:extLst>
          </p:cNvPr>
          <p:cNvSpPr/>
          <p:nvPr/>
        </p:nvSpPr>
        <p:spPr>
          <a:xfrm>
            <a:off x="80037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C01A43-BE40-4974-B92B-9E77266502A0}"/>
              </a:ext>
            </a:extLst>
          </p:cNvPr>
          <p:cNvCxnSpPr>
            <a:cxnSpLocks/>
          </p:cNvCxnSpPr>
          <p:nvPr/>
        </p:nvCxnSpPr>
        <p:spPr>
          <a:xfrm>
            <a:off x="881403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31752"/>
      </p:ext>
    </p:extLst>
  </p:cSld>
  <p:clrMapOvr>
    <a:masterClrMapping/>
  </p:clrMapOvr>
</p:sld>
</file>

<file path=ppt/theme/theme1.xml><?xml version="1.0" encoding="utf-8"?>
<a:theme xmlns:a="http://schemas.openxmlformats.org/drawingml/2006/main" name="商业路演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219</Words>
  <Application>Microsoft Office PowerPoint</Application>
  <PresentationFormat>宽屏</PresentationFormat>
  <Paragraphs>70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Arial</vt:lpstr>
      <vt:lpstr>商业路演主题​​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12</cp:revision>
  <dcterms:created xsi:type="dcterms:W3CDTF">2019-05-05T12:57:03Z</dcterms:created>
  <dcterms:modified xsi:type="dcterms:W3CDTF">2019-05-16T05:17:39Z</dcterms:modified>
</cp:coreProperties>
</file>